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3"/>
  </p:notesMasterIdLst>
  <p:sldIdLst>
    <p:sldId id="256" r:id="rId3"/>
    <p:sldId id="311" r:id="rId4"/>
    <p:sldId id="258" r:id="rId5"/>
    <p:sldId id="265" r:id="rId6"/>
    <p:sldId id="266" r:id="rId7"/>
    <p:sldId id="294" r:id="rId8"/>
    <p:sldId id="312" r:id="rId9"/>
    <p:sldId id="298" r:id="rId10"/>
    <p:sldId id="299" r:id="rId11"/>
    <p:sldId id="30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48"/>
  </p:normalViewPr>
  <p:slideViewPr>
    <p:cSldViewPr snapToGrid="0" snapToObjects="1">
      <p:cViewPr varScale="1">
        <p:scale>
          <a:sx n="40" d="100"/>
          <a:sy n="40" d="100"/>
        </p:scale>
        <p:origin x="1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457A42-8FEA-F347-A0E6-3D2B14B3F694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342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457A42-8FEA-F347-A0E6-3D2B14B3F694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0879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457A42-8FEA-F347-A0E6-3D2B14B3F694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8826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9EFC-CABF-5A49-B32C-1177CE7B75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67498B-ED35-B14B-B86A-AC639CADB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13E49-AC6A-DA45-A425-57AB0A250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AABF-4D89-3344-AA07-0C43C14C2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1E559-AF31-DF48-A464-EF9C75E6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0833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8E8B0-49AE-C44E-8A64-6970FEAEB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14C12-535B-0043-87AB-3F3E28BA5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8BB8B-91FE-7140-964D-F59C3ADF6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6BF31-A2D5-D447-81FC-AECE7C8A2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1781F5-F06D-FE46-AAEE-794AB0849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9483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6365D-B133-924A-AEF3-5BF3FDF36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9E5505-0AEB-4248-B933-E3349D0D1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F3D84-3612-484D-8D83-37280E9C6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F7646-5475-0244-86EE-F079ED4B9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B35EF-C70C-024F-9A7B-8159043EE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909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95976-BE3A-FB43-BCF0-3D76B6312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73728-FA5D-0742-875E-1B8561AD42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4C04FF-8A00-5F42-8650-13E138FCB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24297-E5BC-B043-9996-972C5FDD7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18E2B-7D4E-7247-831C-8A0739120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109BC8-C785-1440-9710-42BCE1FEC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185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E561B-DA1A-914E-AB47-032CDAC9E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1CC23-DF64-7645-9E6D-D740E3274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1E38F-E493-DF44-A374-92435967A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6AD304-307D-D74A-9C36-14706A90C1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ED06A3-5311-8D4C-B5DC-7F6A229ECF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E0668C-04BE-7544-8B01-49464D32F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4E9A81-9B5C-174C-9FA0-C094F5390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D020C3-87CE-844F-988F-360ED7BFE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160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3455A-D1D8-9C48-BCF2-83A3B1AD3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7AC45C-05D1-C244-A5AA-B5A87210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272555-BA33-9D4E-AF26-A0C361BE2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B31FD2-4D92-6348-BDC2-FAB2685A8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965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8F9D02-7675-3F41-AB2E-1C831A8BE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925518-1EB1-2B4A-8663-7459DC5B3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AE58A5-B4EB-D948-A2EF-940B12BE3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78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77C0D-E853-1B4E-8DD4-23A15686A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30FC2-9990-7549-AD7B-A78EA802D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B82036-A891-4244-8FEB-544463A6D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3715F-ADEB-E042-AA7C-01C4D9398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D2A65-5F1B-5047-9489-10E8A0B26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851AD5-2676-314D-842F-9A31EB5B2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6044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A3488-2698-F640-ACAD-D6D9D427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EB24FB-5DE6-FB40-A183-D5F72D11E2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1F9C42-ABB2-8240-89BF-F19116F47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C1385-9505-3C45-9BD4-F90DA9C81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935D9-163E-424A-9DB5-5780ADD3E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CFE296-1099-0244-875D-9DB10CF7C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305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0C099-729D-DF4A-B638-B983CA3E6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CD9F35-CCC5-B848-9C93-B8A23CAD2A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A12FA-38B0-3445-8711-EC1FB8FF6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058C5-064C-F649-AA34-AFBDD1DCA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1F556-7EE7-484A-AA15-ED867871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64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ABF161-28AD-EF43-B85F-57B1C1EFDE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40A1C-303D-6E4B-B48D-83BD99CEDF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33A18-206F-4145-817B-00F84B1F4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00E5C-AAEA-7246-B552-13D26D9AE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B866D-BAFB-284C-B25E-CF89B7270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091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768238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ron flying low over a beach with a short fence in the foreground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y path between two hills leading to the ocean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andy path between two hills leading to the ocean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Heron flying low over a beach with a short fence in the foreground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View of beach and sea from a grassy sand dune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j-lt"/>
                <a:ea typeface="+mj-ea"/>
                <a:cs typeface="+mj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F31B89-616C-3F44-98C3-8B0957F2D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33383D-C9A0-F34D-9463-3CE874B1A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C3F44-F01C-C849-A7E8-F4D70455ED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32122-33B2-6347-9941-CD64F9907E24}" type="datetimeFigureOut">
              <a:t>2023/9/13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8250B-96F1-8C40-8FF9-95D9B9FDA6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B95BD-4456-1F46-8060-B0711E3575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1C364-B72D-2B4C-8DD8-14E4AE646B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85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整型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en-US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数据</a:t>
            </a:r>
            <a:endParaRPr dirty="0">
              <a:latin typeface="DengXian Light" panose="02010600030101010101" pitchFamily="2" charset="-122"/>
              <a:ea typeface="DengXian Light" panose="02010600030101010101" pitchFamily="2" charset="-122"/>
            </a:endParaRPr>
          </a:p>
        </p:txBody>
      </p:sp>
      <p:sp>
        <p:nvSpPr>
          <p:cNvPr id="120" name="计算机系统导论 讨论班 @ 北京大学…"/>
          <p:cNvSpPr txBox="1">
            <a:spLocks noGrp="1"/>
          </p:cNvSpPr>
          <p:nvPr>
            <p:ph type="subTitle" sz="half" idx="1"/>
          </p:nvPr>
        </p:nvSpPr>
        <p:spPr>
          <a:xfrm>
            <a:off x="1778000" y="7713713"/>
            <a:ext cx="20828000" cy="5459744"/>
          </a:xfrm>
          <a:prstGeom prst="rect">
            <a:avLst/>
          </a:prstGeom>
        </p:spPr>
        <p:txBody>
          <a:bodyPr/>
          <a:lstStyle/>
          <a:p>
            <a:pPr>
              <a:defRPr sz="600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计算机系统导论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讨论班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 @ 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北京大学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defRPr sz="600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向星雨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defRPr sz="600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2022 年 9 月 </a:t>
            </a:r>
            <a:r>
              <a:rPr lang="en-US" dirty="0">
                <a:latin typeface="DengXian" panose="02010600030101010101" pitchFamily="2" charset="-122"/>
                <a:ea typeface="DengXian" panose="02010600030101010101" pitchFamily="2" charset="-122"/>
              </a:rPr>
              <a:t>{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14</a:t>
            </a:r>
            <a:r>
              <a:rPr lang="en-US" dirty="0">
                <a:latin typeface="DengXian" panose="02010600030101010101" pitchFamily="2" charset="-122"/>
                <a:ea typeface="DengXian" panose="02010600030101010101" pitchFamily="2" charset="-122"/>
              </a:rPr>
              <a:t>, 21}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 日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3258" y="776934"/>
            <a:ext cx="3903443" cy="39034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BDC52-FCC0-4E62-8B4E-264B0AE89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关于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NaN</a:t>
            </a:r>
            <a:endParaRPr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5FE1A3-D525-409F-BEBD-66B78B44F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/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判断式</a:t>
            </a:r>
            <a:endParaRPr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571500" indent="-571500"/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算术表达式</a:t>
            </a:r>
            <a:endParaRPr lang="en-US" altLang="zh-CN" dirty="0" err="1">
              <a:latin typeface="Consolas" panose="020B0609020204030204" pitchFamily="49" charset="0"/>
              <a:ea typeface="DengXian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48F29F-295F-40E2-AFF8-713F722E1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828800" hangingPunct="1"/>
            <a:fld id="{ACBFB5A8-962C-4713-80BD-1277D7E30CA5}" type="slidenum">
              <a:rPr lang="zh-CN" altLang="en-US" b="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等线" panose="02010600030101010101" pitchFamily="2" charset="-122"/>
                <a:cs typeface="+mn-cs"/>
              </a:rPr>
              <a:pPr defTabSz="1828800" hangingPunct="1"/>
              <a:t>10</a:t>
            </a:fld>
            <a:endParaRPr lang="zh-CN" altLang="en-US" b="0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5345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CF2D1-0222-E947-A8A6-74C4739C0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DengXian Light" panose="02010600030101010101" pitchFamily="2" charset="-122"/>
                <a:ea typeface="DengXian Light" panose="02010600030101010101" pitchFamily="2" charset="-122"/>
              </a:rPr>
              <a:t>整型</a:t>
            </a:r>
          </a:p>
        </p:txBody>
      </p:sp>
    </p:spTree>
    <p:extLst>
      <p:ext uri="{BB962C8B-B14F-4D97-AF65-F5344CB8AC3E}">
        <p14:creationId xmlns:p14="http://schemas.microsoft.com/office/powerpoint/2010/main" val="9630979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原码 (sign-magnitude)…"/>
          <p:cNvSpPr txBox="1"/>
          <p:nvPr/>
        </p:nvSpPr>
        <p:spPr>
          <a:xfrm>
            <a:off x="1267778" y="2271109"/>
            <a:ext cx="8943474" cy="25830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6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原码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 (sign-magnitude)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6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反码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 (ones' complement)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6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补码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 (two's complement)</a:t>
            </a:r>
          </a:p>
        </p:txBody>
      </p:sp>
      <p:sp>
        <p:nvSpPr>
          <p:cNvPr id="127" name="原码、反码和补码"/>
          <p:cNvSpPr txBox="1"/>
          <p:nvPr/>
        </p:nvSpPr>
        <p:spPr>
          <a:xfrm>
            <a:off x="7780537" y="527172"/>
            <a:ext cx="8822928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原码、反码和补码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runcated division -&gt; C, C++, Java…"/>
          <p:cNvSpPr txBox="1"/>
          <p:nvPr/>
        </p:nvSpPr>
        <p:spPr>
          <a:xfrm>
            <a:off x="1267778" y="2271109"/>
            <a:ext cx="6870792" cy="1549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6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Truncated</a:t>
            </a:r>
            <a:r>
              <a:rPr lang="en-US" dirty="0">
                <a:latin typeface="DengXian" panose="02010600030101010101" pitchFamily="2" charset="-122"/>
                <a:ea typeface="DengXian" panose="02010600030101010101" pitchFamily="2" charset="-122"/>
              </a:rPr>
              <a:t> division 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6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Floored division</a:t>
            </a:r>
          </a:p>
        </p:txBody>
      </p:sp>
      <p:sp>
        <p:nvSpPr>
          <p:cNvPr id="149" name="涉及负整数的除法"/>
          <p:cNvSpPr txBox="1"/>
          <p:nvPr/>
        </p:nvSpPr>
        <p:spPr>
          <a:xfrm>
            <a:off x="7780537" y="527172"/>
            <a:ext cx="8822928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涉及负整数的除法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结果与被除数同号 -&gt; C, C++, Java…"/>
          <p:cNvSpPr txBox="1"/>
          <p:nvPr/>
        </p:nvSpPr>
        <p:spPr>
          <a:xfrm>
            <a:off x="1267778" y="2271109"/>
            <a:ext cx="6792244" cy="1547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6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结果与被除数同号</a:t>
            </a:r>
            <a:endParaRPr lang="en-US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6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结果与除数同号</a:t>
            </a:r>
            <a:endParaRPr dirty="0">
              <a:latin typeface="Consolas" panose="020B0609020204030204" pitchFamily="49" charset="0"/>
              <a:ea typeface="DengXian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152" name="关于取模"/>
          <p:cNvSpPr txBox="1"/>
          <p:nvPr/>
        </p:nvSpPr>
        <p:spPr>
          <a:xfrm>
            <a:off x="9960620" y="527172"/>
            <a:ext cx="4462760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关于取模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原码 (sign-magnitude)…"/>
          <p:cNvSpPr txBox="1"/>
          <p:nvPr/>
        </p:nvSpPr>
        <p:spPr>
          <a:xfrm>
            <a:off x="1267778" y="2271109"/>
            <a:ext cx="3714478" cy="1547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6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lang="en-US" dirty="0" err="1">
                <a:latin typeface="Consolas" panose="020B0609020204030204" pitchFamily="49" charset="0"/>
                <a:ea typeface="DengXian" panose="02010600030101010101" pitchFamily="2" charset="-122"/>
                <a:cs typeface="Consolas" panose="020B0609020204030204" pitchFamily="49" charset="0"/>
              </a:rPr>
              <a:t>零扩展</a:t>
            </a:r>
            <a:endParaRPr lang="en-US" dirty="0">
              <a:latin typeface="Consolas" panose="020B0609020204030204" pitchFamily="49" charset="0"/>
              <a:ea typeface="DengXian" panose="02010600030101010101" pitchFamily="2" charset="-122"/>
              <a:cs typeface="Consolas" panose="020B0609020204030204" pitchFamily="49" charset="0"/>
            </a:endParaRP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6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lang="zh-CN" altLang="en-US" dirty="0">
                <a:latin typeface="Consolas" panose="020B0609020204030204" pitchFamily="49" charset="0"/>
                <a:ea typeface="DengXian" panose="02010600030101010101" pitchFamily="2" charset="-122"/>
                <a:cs typeface="Consolas" panose="020B0609020204030204" pitchFamily="49" charset="0"/>
              </a:rPr>
              <a:t>符号扩展</a:t>
            </a:r>
            <a:endParaRPr lang="en-US" dirty="0">
              <a:latin typeface="Consolas" panose="020B0609020204030204" pitchFamily="49" charset="0"/>
              <a:ea typeface="DengXian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127" name="原码、反码和补码"/>
          <p:cNvSpPr txBox="1"/>
          <p:nvPr/>
        </p:nvSpPr>
        <p:spPr>
          <a:xfrm>
            <a:off x="8870583" y="527172"/>
            <a:ext cx="6642844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en-US">
                <a:latin typeface="DengXian Light" panose="02010600030101010101" pitchFamily="2" charset="-122"/>
                <a:ea typeface="DengXian Light" panose="02010600030101010101" pitchFamily="2" charset="-122"/>
                <a:cs typeface="Consolas" panose="020B0609020204030204" pitchFamily="49" charset="0"/>
              </a:rPr>
              <a:t>关于类型转换</a:t>
            </a:r>
            <a:endParaRPr>
              <a:latin typeface="DengXian Light" panose="02010600030101010101" pitchFamily="2" charset="-122"/>
              <a:ea typeface="DengXian Light" panose="02010600030101010101" pitchFamily="2" charset="-122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85574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CF2D1-0222-E947-A8A6-74C4739C0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DengXian Light" panose="02010600030101010101" pitchFamily="2" charset="-122"/>
                <a:ea typeface="DengXian Light" panose="02010600030101010101" pitchFamily="2" charset="-122"/>
              </a:rPr>
              <a:t>浮点型</a:t>
            </a:r>
          </a:p>
        </p:txBody>
      </p:sp>
    </p:spTree>
    <p:extLst>
      <p:ext uri="{BB962C8B-B14F-4D97-AF65-F5344CB8AC3E}">
        <p14:creationId xmlns:p14="http://schemas.microsoft.com/office/powerpoint/2010/main" val="310832305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BDC52-FCC0-4E62-8B4E-264B0AE89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浮点运算的特点</a:t>
            </a:r>
            <a:endParaRPr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5FE1A3-D525-409F-BEBD-66B78B44F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/>
            <a:endParaRPr lang="zh-CN" altLang="en-US" dirty="0">
              <a:latin typeface="Consolas" panose="020B0609020204030204" pitchFamily="49" charset="0"/>
              <a:ea typeface="DengXian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48F29F-295F-40E2-AFF8-713F722E1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828800" hangingPunct="1"/>
            <a:fld id="{ACBFB5A8-962C-4713-80BD-1277D7E30CA5}" type="slidenum">
              <a:rPr lang="zh-CN" altLang="en-US" b="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等线" panose="02010600030101010101" pitchFamily="2" charset="-122"/>
                <a:cs typeface="+mn-cs"/>
              </a:rPr>
              <a:pPr defTabSz="1828800" hangingPunct="1"/>
              <a:t>8</a:t>
            </a:fld>
            <a:endParaRPr lang="zh-CN" altLang="en-US" b="0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0995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BDC52-FCC0-4E62-8B4E-264B0AE89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关于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INF</a:t>
            </a:r>
            <a:r>
              <a:rPr lang="en-US" altLang="zh-CN" dirty="0">
                <a:latin typeface="+mj-ea"/>
                <a:cs typeface="Consolas" panose="020B0609020204030204" pitchFamily="49" charset="0"/>
              </a:rPr>
              <a:t> 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和</a:t>
            </a:r>
            <a:r>
              <a:rPr lang="en-US" altLang="zh-CN" dirty="0">
                <a:latin typeface="+mj-ea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NINF</a:t>
            </a:r>
            <a:endParaRPr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5FE1A3-D525-409F-BEBD-66B78B44F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/>
            <a:r>
              <a:rPr lang="en-US" altLang="zh-CN" dirty="0">
                <a:latin typeface="Consolas" panose="020B0609020204030204" pitchFamily="49" charset="0"/>
                <a:ea typeface="DengXian" panose="02010600030101010101" pitchFamily="2" charset="-122"/>
                <a:cs typeface="Consolas" panose="020B0609020204030204" pitchFamily="49" charset="0"/>
              </a:rPr>
              <a:t>INF ? Constant</a:t>
            </a:r>
            <a:endParaRPr lang="en-US" altLang="zh-CN" dirty="0">
              <a:solidFill>
                <a:srgbClr val="FF0000"/>
              </a:solidFill>
              <a:latin typeface="Consolas" panose="020B0609020204030204" pitchFamily="49" charset="0"/>
              <a:ea typeface="DengXian" panose="02010600030101010101" pitchFamily="2" charset="-122"/>
              <a:cs typeface="Consolas" panose="020B0609020204030204" pitchFamily="49" charset="0"/>
            </a:endParaRPr>
          </a:p>
          <a:p>
            <a:pPr marL="571500" indent="-571500"/>
            <a:r>
              <a:rPr lang="en-US" altLang="zh-CN" dirty="0">
                <a:latin typeface="Consolas" panose="020B0609020204030204" pitchFamily="49" charset="0"/>
                <a:ea typeface="DengXian" panose="02010600030101010101" pitchFamily="2" charset="-122"/>
                <a:cs typeface="Consolas" panose="020B0609020204030204" pitchFamily="49" charset="0"/>
              </a:rPr>
              <a:t>NINF ? Constant</a:t>
            </a:r>
            <a:endParaRPr lang="en-US" altLang="zh-CN" dirty="0">
              <a:solidFill>
                <a:srgbClr val="FF0000"/>
              </a:solidFill>
              <a:latin typeface="Consolas" panose="020B0609020204030204" pitchFamily="49" charset="0"/>
              <a:ea typeface="DengXian" panose="02010600030101010101" pitchFamily="2" charset="-122"/>
              <a:cs typeface="Consolas" panose="020B0609020204030204" pitchFamily="49" charset="0"/>
            </a:endParaRPr>
          </a:p>
          <a:p>
            <a:pPr marL="571500" indent="-571500"/>
            <a:r>
              <a:rPr lang="en-US" altLang="zh-CN" dirty="0">
                <a:latin typeface="Consolas" panose="020B0609020204030204" pitchFamily="49" charset="0"/>
                <a:ea typeface="DengXian" panose="02010600030101010101" pitchFamily="2" charset="-122"/>
                <a:cs typeface="Consolas" panose="020B0609020204030204" pitchFamily="49" charset="0"/>
              </a:rPr>
              <a:t>INF ? NINF</a:t>
            </a:r>
            <a:endParaRPr lang="en-US" altLang="zh-CN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571500" indent="-571500"/>
            <a:endParaRPr lang="en-US" altLang="zh-CN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48F29F-295F-40E2-AFF8-713F722E1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828800" hangingPunct="1"/>
            <a:fld id="{ACBFB5A8-962C-4713-80BD-1277D7E30CA5}" type="slidenum">
              <a:rPr lang="zh-CN" altLang="en-US" b="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等线" panose="02010600030101010101" pitchFamily="2" charset="-122"/>
                <a:cs typeface="+mn-cs"/>
              </a:rPr>
              <a:pPr defTabSz="1828800" hangingPunct="1"/>
              <a:t>9</a:t>
            </a:fld>
            <a:endParaRPr lang="zh-CN" altLang="en-US" b="0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762567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Times New Roman"/>
        <a:ea typeface="Times New Roman"/>
        <a:cs typeface="Times New Roma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Times New Roman"/>
        <a:ea typeface="Times New Roman"/>
        <a:cs typeface="Times New Roma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74</Words>
  <Application>Microsoft Office PowerPoint</Application>
  <PresentationFormat>自定义</PresentationFormat>
  <Paragraphs>33</Paragraphs>
  <Slides>10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Helvetica Neue</vt:lpstr>
      <vt:lpstr>Helvetica Neue Light</vt:lpstr>
      <vt:lpstr>Helvetica Neue Medium</vt:lpstr>
      <vt:lpstr>DengXian</vt:lpstr>
      <vt:lpstr>DengXian Light</vt:lpstr>
      <vt:lpstr>DengXian Light</vt:lpstr>
      <vt:lpstr>Arial</vt:lpstr>
      <vt:lpstr>Calibri</vt:lpstr>
      <vt:lpstr>Calibri Light</vt:lpstr>
      <vt:lpstr>Consolas</vt:lpstr>
      <vt:lpstr>White</vt:lpstr>
      <vt:lpstr>Office Theme</vt:lpstr>
      <vt:lpstr>数据</vt:lpstr>
      <vt:lpstr>整型</vt:lpstr>
      <vt:lpstr>PowerPoint 演示文稿</vt:lpstr>
      <vt:lpstr>PowerPoint 演示文稿</vt:lpstr>
      <vt:lpstr>PowerPoint 演示文稿</vt:lpstr>
      <vt:lpstr>PowerPoint 演示文稿</vt:lpstr>
      <vt:lpstr>浮点型</vt:lpstr>
      <vt:lpstr>浮点运算的特点</vt:lpstr>
      <vt:lpstr>关于 INF 和 NINF</vt:lpstr>
      <vt:lpstr>关于 NaN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整型</dc:title>
  <cp:lastModifiedBy>x jm</cp:lastModifiedBy>
  <cp:revision>79</cp:revision>
  <dcterms:modified xsi:type="dcterms:W3CDTF">2023-09-12T16:34:47Z</dcterms:modified>
</cp:coreProperties>
</file>